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0" r:id="rId4"/>
    <p:sldId id="261" r:id="rId5"/>
    <p:sldId id="258" r:id="rId6"/>
    <p:sldId id="262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C98CA-B67F-C04C-B9D6-20E7C3F18657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AED7F-AD0A-B145-83A8-D220933673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44821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87F28-5978-E24C-9536-286E4F8BE3CC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5ED5B-B6AB-C74B-898B-2883ECD435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51830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rectangle has dimensions x and y.  The next rectangle has dimensions ½ x by y.  The triangle has dimensions x by y.      What can we say about the second rectangle and the triangle?  (They must have</a:t>
            </a:r>
            <a:r>
              <a:rPr lang="en-US" baseline="0" dirty="0" smtClean="0"/>
              <a:t> equal areas because they are both half of the first rectangle.) AND we can say that the area of the second rectangle is ½ x • y  and so the area of the triangle must be the same…  ½ base times height.  This is a formula that can be memorized or it can developed through reasoning.  Etc.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5ED5B-B6AB-C74B-898B-2883ECD4356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7615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DCAE9-C6BD-DF44-B7BB-6E20A1C2A06F}" type="datetimeFigureOut">
              <a:rPr lang="en-US" smtClean="0"/>
              <a:pPr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0444"/>
            <a:ext cx="7772400" cy="1470025"/>
          </a:xfrm>
        </p:spPr>
        <p:txBody>
          <a:bodyPr/>
          <a:lstStyle/>
          <a:p>
            <a:r>
              <a:rPr lang="en-US" dirty="0" smtClean="0"/>
              <a:t>Mathematical Reasoning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589" y="2438400"/>
            <a:ext cx="4584700" cy="341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688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Mathematical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688" y="1600200"/>
            <a:ext cx="400191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“People who reason and think analytically tend to note patterns, structure, or regularities in both real-world situations and symbolic objects; they ask if those patterns are accidental or if the occur for a reason; and they conjecture and prove.” 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4527" y="6436881"/>
            <a:ext cx="830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National Council of Teachers of Mathematics (NCTM) (2000).</a:t>
            </a:r>
            <a:r>
              <a:rPr lang="en-US" sz="1200" u="sng" dirty="0"/>
              <a:t>Principles and Standards for School Mathematics</a:t>
            </a:r>
            <a:r>
              <a:rPr lang="en-US" sz="1200" dirty="0"/>
              <a:t>. Reston, VA: NCTM.</a:t>
            </a:r>
          </a:p>
        </p:txBody>
      </p:sp>
      <p:pic>
        <p:nvPicPr>
          <p:cNvPr id="5" name="Picture 4" descr="S Fig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334126" y="2381417"/>
            <a:ext cx="4555876" cy="303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549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361" y="3699009"/>
            <a:ext cx="2974639" cy="2322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Mathematical Reasoning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688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“From children’s earliest experiences with mathematics, it is important to help them understand that assertions should always have reasons.”  </a:t>
            </a:r>
          </a:p>
          <a:p>
            <a:pPr marL="0" indent="0">
              <a:buNone/>
            </a:pPr>
            <a:r>
              <a:rPr lang="en-US" sz="800" dirty="0" smtClean="0">
                <a:solidFill>
                  <a:schemeClr val="bg1"/>
                </a:solidFill>
              </a:rPr>
              <a:t>d</a:t>
            </a:r>
          </a:p>
          <a:p>
            <a:pPr marL="0" indent="0">
              <a:buNone/>
            </a:pPr>
            <a:r>
              <a:rPr lang="en-US" dirty="0" smtClean="0"/>
              <a:t>“Why do you think that?”</a:t>
            </a:r>
          </a:p>
          <a:p>
            <a:pPr marL="0" indent="0">
              <a:buNone/>
            </a:pPr>
            <a:r>
              <a:rPr lang="en-US" dirty="0" smtClean="0"/>
              <a:t>“Does anyone have a different answer?”</a:t>
            </a:r>
            <a:br>
              <a:rPr lang="en-US" dirty="0" smtClean="0"/>
            </a:br>
            <a:r>
              <a:rPr lang="en-US" dirty="0" smtClean="0"/>
              <a:t>“Oh, </a:t>
            </a:r>
            <a:r>
              <a:rPr lang="en-US" i="1" dirty="0" smtClean="0"/>
              <a:t>really</a:t>
            </a:r>
            <a:r>
              <a:rPr lang="en-US" dirty="0" smtClean="0"/>
              <a:t>?”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4527" y="6436881"/>
            <a:ext cx="830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National Council of Teachers of Mathematics (NCTM) (2000).</a:t>
            </a:r>
            <a:r>
              <a:rPr lang="en-US" sz="1200" u="sng" dirty="0"/>
              <a:t>Principles and Standards for School Mathematics</a:t>
            </a:r>
            <a:r>
              <a:rPr lang="en-US" sz="1200" dirty="0"/>
              <a:t>. Reston, VA: NCTM.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4413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Mathematical Reasoning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“Classrooms in which students are encouraged to present their thinking and in which everyone contributes by evaluating one another’s thinking provide rich environments for learning mathematical reasoning.”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96830" y="4777618"/>
            <a:ext cx="1925562" cy="11369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15059" y="4777618"/>
            <a:ext cx="955524" cy="11369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5160830" y="4777618"/>
            <a:ext cx="1925562" cy="1136953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8963" y="5225144"/>
            <a:ext cx="28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2202" y="5941497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3299657" y="4393925"/>
            <a:ext cx="997260" cy="1015885"/>
            <a:chOff x="2660027" y="4393925"/>
            <a:chExt cx="997260" cy="1015885"/>
          </a:xfrm>
        </p:grpSpPr>
        <p:sp>
          <p:nvSpPr>
            <p:cNvPr id="9" name="TextBox 8"/>
            <p:cNvSpPr txBox="1"/>
            <p:nvPr/>
          </p:nvSpPr>
          <p:spPr>
            <a:xfrm>
              <a:off x="3164844" y="4393925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½ x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60027" y="5040478"/>
              <a:ext cx="28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71681" y="5192843"/>
            <a:ext cx="1275512" cy="1091060"/>
            <a:chOff x="4232051" y="5192843"/>
            <a:chExt cx="1275512" cy="1091060"/>
          </a:xfrm>
        </p:grpSpPr>
        <p:sp>
          <p:nvSpPr>
            <p:cNvPr id="11" name="TextBox 10"/>
            <p:cNvSpPr txBox="1"/>
            <p:nvPr/>
          </p:nvSpPr>
          <p:spPr>
            <a:xfrm>
              <a:off x="4232051" y="5192843"/>
              <a:ext cx="28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20305" y="5914571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1096830" y="4777618"/>
            <a:ext cx="1925562" cy="11369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338979" y="4417556"/>
            <a:ext cx="1422924" cy="1497015"/>
            <a:chOff x="699349" y="4417556"/>
            <a:chExt cx="1422924" cy="1497015"/>
          </a:xfrm>
        </p:grpSpPr>
        <p:cxnSp>
          <p:nvCxnSpPr>
            <p:cNvPr id="16" name="Straight Connector 15"/>
            <p:cNvCxnSpPr>
              <a:stCxn id="4" idx="0"/>
              <a:endCxn id="4" idx="2"/>
            </p:cNvCxnSpPr>
            <p:nvPr/>
          </p:nvCxnSpPr>
          <p:spPr>
            <a:xfrm>
              <a:off x="1429251" y="4777618"/>
              <a:ext cx="0" cy="1136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99349" y="4417556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½ x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29830" y="4417556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½ x</a:t>
              </a:r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84527" y="6436881"/>
            <a:ext cx="830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National Council of Teachers of Mathematics (NCTM) (2000).</a:t>
            </a:r>
            <a:r>
              <a:rPr lang="en-US" sz="1200" u="sng" dirty="0"/>
              <a:t>Principles and Standards for School Mathematics</a:t>
            </a:r>
            <a:r>
              <a:rPr lang="en-US" sz="1200" dirty="0"/>
              <a:t>. Reston, VA: NCTM.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19675" y="3807099"/>
            <a:ext cx="3809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What can we say about the second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rectangle and the triangle?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07735" y="4962010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= ½</a:t>
            </a:r>
            <a:r>
              <a:rPr lang="en-US" sz="2400" dirty="0" smtClean="0"/>
              <a:t> </a:t>
            </a:r>
            <a:r>
              <a:rPr lang="en-US" sz="2400" dirty="0" err="1" smtClean="0"/>
              <a:t>x</a:t>
            </a:r>
            <a:r>
              <a:rPr lang="en-US" sz="2400" baseline="-14000" dirty="0" smtClean="0"/>
              <a:t>*</a:t>
            </a:r>
            <a:r>
              <a:rPr lang="en-US" sz="2400" dirty="0" err="1" smtClean="0"/>
              <a:t>y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560135" y="5975216"/>
            <a:ext cx="2578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= ½</a:t>
            </a:r>
            <a:r>
              <a:rPr lang="en-US" sz="2400" dirty="0" smtClean="0"/>
              <a:t> base </a:t>
            </a:r>
            <a:r>
              <a:rPr lang="en-US" sz="2400" baseline="10000" dirty="0" err="1" smtClean="0"/>
              <a:t>x</a:t>
            </a:r>
            <a:r>
              <a:rPr lang="en-US" sz="2400" dirty="0" smtClean="0"/>
              <a:t> height</a:t>
            </a:r>
            <a:endParaRPr lang="en-US" sz="2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5299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1235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do you get when you add two odd numbers? 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124634" y="1994190"/>
            <a:ext cx="5219678" cy="1178387"/>
            <a:chOff x="2124634" y="1560470"/>
            <a:chExt cx="5219678" cy="11783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33750" y="1560470"/>
              <a:ext cx="2310562" cy="117838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124634" y="1779657"/>
              <a:ext cx="235473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An even….</a:t>
              </a:r>
              <a:endParaRPr lang="en-US" sz="4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06750" y="3103710"/>
            <a:ext cx="4585109" cy="1193530"/>
            <a:chOff x="1006750" y="2855870"/>
            <a:chExt cx="4585109" cy="1193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6750" y="2855870"/>
              <a:ext cx="2295250" cy="119353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366871" y="3102540"/>
              <a:ext cx="22249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…. </a:t>
              </a:r>
              <a:r>
                <a:rPr lang="en-US" sz="4000" dirty="0"/>
                <a:t>a</a:t>
              </a:r>
              <a:r>
                <a:rPr lang="en-US" sz="4000" dirty="0" smtClean="0"/>
                <a:t>n odd</a:t>
              </a:r>
              <a:endParaRPr lang="en-US" sz="4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18347" y="4289754"/>
            <a:ext cx="6769105" cy="2381834"/>
            <a:chOff x="500171" y="4165834"/>
            <a:chExt cx="6769105" cy="238183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4634" y="4935680"/>
              <a:ext cx="5144642" cy="161198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00171" y="4165834"/>
              <a:ext cx="644138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The sum of two odd numbers:</a:t>
              </a:r>
              <a:endParaRPr lang="en-US" sz="40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479365" y="934819"/>
            <a:ext cx="2252227" cy="830997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FFFF00"/>
                </a:solidFill>
              </a:rPr>
              <a:t> Really?</a:t>
            </a:r>
            <a:endParaRPr lang="en-US" sz="48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1235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do you get when you add two odd numbers? </a:t>
            </a:r>
            <a:endParaRPr lang="en-US" dirty="0"/>
          </a:p>
        </p:txBody>
      </p:sp>
      <p:grpSp>
        <p:nvGrpSpPr>
          <p:cNvPr id="3" name="Group 9"/>
          <p:cNvGrpSpPr/>
          <p:nvPr/>
        </p:nvGrpSpPr>
        <p:grpSpPr>
          <a:xfrm>
            <a:off x="2124634" y="1994190"/>
            <a:ext cx="5219678" cy="1178387"/>
            <a:chOff x="2124634" y="1560470"/>
            <a:chExt cx="5219678" cy="11783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33750" y="1560470"/>
              <a:ext cx="2310562" cy="117838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124634" y="1779657"/>
              <a:ext cx="235473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An even….</a:t>
              </a:r>
              <a:endParaRPr lang="en-US" sz="4000" dirty="0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006750" y="3103710"/>
            <a:ext cx="4585109" cy="1193530"/>
            <a:chOff x="1006750" y="2855870"/>
            <a:chExt cx="4585109" cy="1193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6750" y="2855870"/>
              <a:ext cx="2295250" cy="119353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366871" y="3102540"/>
              <a:ext cx="22249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…. </a:t>
              </a:r>
              <a:r>
                <a:rPr lang="en-US" sz="4000" dirty="0"/>
                <a:t>a</a:t>
              </a:r>
              <a:r>
                <a:rPr lang="en-US" sz="4000" dirty="0" smtClean="0"/>
                <a:t>n odd</a:t>
              </a:r>
              <a:endParaRPr lang="en-US" sz="4000" dirty="0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18347" y="4289754"/>
            <a:ext cx="6769105" cy="2381834"/>
            <a:chOff x="500171" y="4165834"/>
            <a:chExt cx="6769105" cy="238183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4634" y="4935680"/>
              <a:ext cx="5144642" cy="161198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00171" y="4165834"/>
              <a:ext cx="644138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The sum of two odd numbers:</a:t>
              </a:r>
              <a:endParaRPr lang="en-US" sz="40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479365" y="934819"/>
            <a:ext cx="2252227" cy="830997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FFFF00"/>
                </a:solidFill>
              </a:rPr>
              <a:t> Really?</a:t>
            </a:r>
            <a:endParaRPr lang="en-US" sz="48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/>
              <a:t>Sidewalk Square Problem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14482" b="38697"/>
          <a:stretch>
            <a:fillRect/>
          </a:stretch>
        </p:blipFill>
        <p:spPr>
          <a:xfrm>
            <a:off x="395248" y="1417637"/>
            <a:ext cx="8451795" cy="3957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Straight Connector 6"/>
          <p:cNvCxnSpPr/>
          <p:nvPr/>
        </p:nvCxnSpPr>
        <p:spPr>
          <a:xfrm rot="5400000">
            <a:off x="466730" y="5976850"/>
            <a:ext cx="1203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57200" y="5855051"/>
            <a:ext cx="8389843" cy="154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0341" y="540706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0341" y="5932492"/>
            <a:ext cx="686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of </a:t>
            </a:r>
          </a:p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55163" y="5501209"/>
            <a:ext cx="774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0          1            2            3            4            5            6            7            8            9            10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429</Words>
  <Application>Microsoft Macintosh PowerPoint</Application>
  <PresentationFormat>On-screen Show (4:3)</PresentationFormat>
  <Paragraphs>42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Mathematical Reasoning</vt:lpstr>
      <vt:lpstr>Mathematical Reasoning</vt:lpstr>
      <vt:lpstr>Mathematical Reasoning</vt:lpstr>
      <vt:lpstr>Mathematical Reasoning</vt:lpstr>
      <vt:lpstr>What do you get when you add two odd numbers? </vt:lpstr>
      <vt:lpstr>What do you get when you add two odd numbers? </vt:lpstr>
      <vt:lpstr>Sidewalk Square Problem</vt:lpstr>
    </vt:vector>
  </TitlesOfParts>
  <Company>Seattle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Mathematical Reasoning</dc:title>
  <dc:creator>Mark Roddy</dc:creator>
  <cp:lastModifiedBy>Mark Roddy</cp:lastModifiedBy>
  <cp:revision>13</cp:revision>
  <cp:lastPrinted>2012-11-26T18:42:28Z</cp:lastPrinted>
  <dcterms:created xsi:type="dcterms:W3CDTF">2013-12-01T16:49:56Z</dcterms:created>
  <dcterms:modified xsi:type="dcterms:W3CDTF">2013-12-01T17:49:37Z</dcterms:modified>
</cp:coreProperties>
</file>